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3" r:id="rId3"/>
    <p:sldId id="265" r:id="rId4"/>
    <p:sldId id="259" r:id="rId5"/>
    <p:sldId id="262" r:id="rId6"/>
    <p:sldId id="260" r:id="rId7"/>
    <p:sldId id="264" r:id="rId8"/>
    <p:sldId id="261" r:id="rId9"/>
    <p:sldId id="267" r:id="rId10"/>
    <p:sldId id="266" r:id="rId11"/>
    <p:sldId id="258" r:id="rId12"/>
    <p:sldId id="268" r:id="rId13"/>
    <p:sldId id="269" r:id="rId14"/>
    <p:sldId id="270" r:id="rId15"/>
    <p:sldId id="271" r:id="rId16"/>
    <p:sldId id="272" r:id="rId17"/>
    <p:sldId id="273" r:id="rId18"/>
    <p:sldId id="274" r:id="rId19"/>
    <p:sldId id="293" r:id="rId20"/>
    <p:sldId id="275" r:id="rId21"/>
    <p:sldId id="282" r:id="rId22"/>
    <p:sldId id="283" r:id="rId23"/>
    <p:sldId id="284" r:id="rId24"/>
    <p:sldId id="285" r:id="rId25"/>
    <p:sldId id="286" r:id="rId26"/>
    <p:sldId id="287" r:id="rId27"/>
    <p:sldId id="288" r:id="rId28"/>
    <p:sldId id="289" r:id="rId29"/>
    <p:sldId id="290" r:id="rId30"/>
    <p:sldId id="291"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54"/>
  </p:normalViewPr>
  <p:slideViewPr>
    <p:cSldViewPr snapToGrid="0" snapToObjects="1">
      <p:cViewPr varScale="1">
        <p:scale>
          <a:sx n="115" d="100"/>
          <a:sy n="115" d="100"/>
        </p:scale>
        <p:origin x="47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8.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8"/>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4/8/20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4/8/20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4/8/20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4/8/20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4/8/20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4/8/20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4/8/20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DE5A-297D-FA46-B9F9-5B5A9FB81FEE}"/>
              </a:ext>
            </a:extLst>
          </p:cNvPr>
          <p:cNvSpPr>
            <a:spLocks noGrp="1"/>
          </p:cNvSpPr>
          <p:nvPr>
            <p:ph type="ctrTitle"/>
          </p:nvPr>
        </p:nvSpPr>
        <p:spPr/>
        <p:txBody>
          <a:bodyPr/>
          <a:lstStyle/>
          <a:p>
            <a:pPr algn="ctr"/>
            <a:r>
              <a:rPr lang="en-US" dirty="0"/>
              <a:t>   The Wild Card</a:t>
            </a:r>
            <a:br>
              <a:rPr lang="en-US" dirty="0"/>
            </a:br>
            <a:r>
              <a:rPr lang="en-US" sz="5400" dirty="0"/>
              <a:t>Book Study</a:t>
            </a:r>
          </a:p>
        </p:txBody>
      </p:sp>
      <p:sp>
        <p:nvSpPr>
          <p:cNvPr id="3" name="Subtitle 2">
            <a:extLst>
              <a:ext uri="{FF2B5EF4-FFF2-40B4-BE49-F238E27FC236}">
                <a16:creationId xmlns:a16="http://schemas.microsoft.com/office/drawing/2014/main" id="{05DDC7A0-E96C-3541-B0B8-6FD4A2F67D2D}"/>
              </a:ext>
            </a:extLst>
          </p:cNvPr>
          <p:cNvSpPr>
            <a:spLocks noGrp="1"/>
          </p:cNvSpPr>
          <p:nvPr>
            <p:ph type="subTitle" idx="1"/>
          </p:nvPr>
        </p:nvSpPr>
        <p:spPr/>
        <p:txBody>
          <a:bodyPr>
            <a:normAutofit fontScale="92500" lnSpcReduction="20000"/>
          </a:bodyPr>
          <a:lstStyle/>
          <a:p>
            <a:r>
              <a:rPr lang="en-US" dirty="0"/>
              <a:t>Bailey Station Elementary</a:t>
            </a:r>
          </a:p>
          <a:p>
            <a:r>
              <a:rPr lang="en-US" dirty="0"/>
              <a:t>In-service August 2018</a:t>
            </a:r>
          </a:p>
          <a:p>
            <a:r>
              <a:rPr lang="en-US"/>
              <a:t>Miranda Manley, </a:t>
            </a:r>
            <a:r>
              <a:rPr lang="en-US" dirty="0"/>
              <a:t>Asst. Principal</a:t>
            </a:r>
          </a:p>
        </p:txBody>
      </p:sp>
      <p:sp>
        <p:nvSpPr>
          <p:cNvPr id="5" name="TextBox 4">
            <a:extLst>
              <a:ext uri="{FF2B5EF4-FFF2-40B4-BE49-F238E27FC236}">
                <a16:creationId xmlns:a16="http://schemas.microsoft.com/office/drawing/2014/main" id="{08556D99-8BC0-784F-BDD8-D115A5D0EC22}"/>
              </a:ext>
            </a:extLst>
          </p:cNvPr>
          <p:cNvSpPr txBox="1"/>
          <p:nvPr/>
        </p:nvSpPr>
        <p:spPr>
          <a:xfrm>
            <a:off x="3579541" y="791737"/>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2501AFFF-F249-594D-A998-2351C7C65D4E}"/>
              </a:ext>
            </a:extLst>
          </p:cNvPr>
          <p:cNvSpPr txBox="1"/>
          <p:nvPr/>
        </p:nvSpPr>
        <p:spPr>
          <a:xfrm>
            <a:off x="3714750" y="-5143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98807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67466F-111F-3F44-85EA-CF730D7890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17851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1D8B-E6B1-FF44-AE34-D49BE38BC9BE}"/>
              </a:ext>
            </a:extLst>
          </p:cNvPr>
          <p:cNvSpPr>
            <a:spLocks noGrp="1"/>
          </p:cNvSpPr>
          <p:nvPr>
            <p:ph type="ctrTitle"/>
          </p:nvPr>
        </p:nvSpPr>
        <p:spPr/>
        <p:txBody>
          <a:bodyPr/>
          <a:lstStyle/>
          <a:p>
            <a:r>
              <a:rPr lang="en-US" sz="6000" dirty="0"/>
              <a:t>Do your students want to be in your classroom, or do they merely have to be there?</a:t>
            </a:r>
          </a:p>
        </p:txBody>
      </p:sp>
    </p:spTree>
    <p:extLst>
      <p:ext uri="{BB962C8B-B14F-4D97-AF65-F5344CB8AC3E}">
        <p14:creationId xmlns:p14="http://schemas.microsoft.com/office/powerpoint/2010/main" val="3370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B430-B358-FD4D-8526-5CC415871301}"/>
              </a:ext>
            </a:extLst>
          </p:cNvPr>
          <p:cNvSpPr>
            <a:spLocks noGrp="1"/>
          </p:cNvSpPr>
          <p:nvPr>
            <p:ph type="ctrTitle"/>
          </p:nvPr>
        </p:nvSpPr>
        <p:spPr/>
        <p:txBody>
          <a:bodyPr/>
          <a:lstStyle/>
          <a:p>
            <a:r>
              <a:rPr lang="en-US" dirty="0"/>
              <a:t>      Reflection</a:t>
            </a:r>
          </a:p>
        </p:txBody>
      </p:sp>
    </p:spTree>
    <p:extLst>
      <p:ext uri="{BB962C8B-B14F-4D97-AF65-F5344CB8AC3E}">
        <p14:creationId xmlns:p14="http://schemas.microsoft.com/office/powerpoint/2010/main" val="289891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D76A79-4FCA-1940-A1AD-712A6EFCEECF}"/>
              </a:ext>
            </a:extLst>
          </p:cNvPr>
          <p:cNvSpPr txBox="1"/>
          <p:nvPr/>
        </p:nvSpPr>
        <p:spPr>
          <a:xfrm>
            <a:off x="342900" y="314325"/>
            <a:ext cx="11158538" cy="6186309"/>
          </a:xfrm>
          <a:prstGeom prst="rect">
            <a:avLst/>
          </a:prstGeom>
          <a:noFill/>
        </p:spPr>
        <p:txBody>
          <a:bodyPr wrap="square" rtlCol="0">
            <a:spAutoFit/>
          </a:bodyPr>
          <a:lstStyle/>
          <a:p>
            <a:r>
              <a:rPr lang="en-US" sz="2800" dirty="0"/>
              <a:t>You should jump on any opportunity to build relationships and get a little bit nosy about your students’ lives and interests- both are key elements in your creative breakthrough.</a:t>
            </a:r>
          </a:p>
          <a:p>
            <a:endParaRPr lang="en-US" sz="2800" dirty="0"/>
          </a:p>
          <a:p>
            <a:r>
              <a:rPr lang="en-US" sz="2800" dirty="0"/>
              <a:t>Look for one thing to do differently!  </a:t>
            </a:r>
          </a:p>
          <a:p>
            <a:endParaRPr lang="en-US" sz="2800" dirty="0"/>
          </a:p>
          <a:p>
            <a:r>
              <a:rPr lang="en-US" sz="2800" dirty="0"/>
              <a:t>How do you feel about this statement from the book?</a:t>
            </a:r>
          </a:p>
          <a:p>
            <a:r>
              <a:rPr lang="en-US" sz="2000" dirty="0"/>
              <a:t>”Too many teachers spend their lunch period or recess with other teachers making small talk, gossiping, and let’s be honest – complaining about how their day is going.  Pull yourself out of that unproductive routine!  Sit with a different group of students every day.  Or eat your lunch quickly and then walk around, pulling up a chair to different tables for a few minutes.  If you’re teaching the younger kids, go out to the playground with them and swing or climb on the monkey bars.  The impact it can have is huge, and yet it’s a rare event.  This is the perfect way to create the unexpected and ensure all eyes are on you.”</a:t>
            </a:r>
          </a:p>
          <a:p>
            <a:endParaRPr lang="en-US" sz="2000" dirty="0"/>
          </a:p>
          <a:p>
            <a:r>
              <a:rPr lang="en-US" sz="2000" dirty="0"/>
              <a:t>“Building relationships with your students can translate into academic success because children want to try harder for you when they can see you care about them.”</a:t>
            </a:r>
          </a:p>
        </p:txBody>
      </p:sp>
    </p:spTree>
    <p:extLst>
      <p:ext uri="{BB962C8B-B14F-4D97-AF65-F5344CB8AC3E}">
        <p14:creationId xmlns:p14="http://schemas.microsoft.com/office/powerpoint/2010/main" val="343723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D8B454-8396-BD41-840C-987FC6B0715F}"/>
              </a:ext>
            </a:extLst>
          </p:cNvPr>
          <p:cNvSpPr txBox="1"/>
          <p:nvPr/>
        </p:nvSpPr>
        <p:spPr>
          <a:xfrm>
            <a:off x="981307" y="903249"/>
            <a:ext cx="10929787" cy="4801314"/>
          </a:xfrm>
          <a:prstGeom prst="rect">
            <a:avLst/>
          </a:prstGeom>
          <a:noFill/>
        </p:spPr>
        <p:txBody>
          <a:bodyPr wrap="none" rtlCol="0">
            <a:spAutoFit/>
          </a:bodyPr>
          <a:lstStyle/>
          <a:p>
            <a:r>
              <a:rPr lang="en-US" dirty="0"/>
              <a:t>How can you self-reflect about the changes you might want to make in your classroom?</a:t>
            </a:r>
          </a:p>
          <a:p>
            <a:endParaRPr lang="en-US" dirty="0"/>
          </a:p>
          <a:p>
            <a:pPr marL="342900" indent="-342900">
              <a:buAutoNum type="arabicPeriod"/>
            </a:pPr>
            <a:r>
              <a:rPr lang="en-US" dirty="0"/>
              <a:t>Video yourself teaching – Would you want to be in this class all day?</a:t>
            </a:r>
          </a:p>
          <a:p>
            <a:pPr marL="342900" indent="-342900">
              <a:buAutoNum type="arabicPeriod"/>
            </a:pPr>
            <a:r>
              <a:rPr lang="en-US" dirty="0"/>
              <a:t>Take a look at your personality</a:t>
            </a:r>
          </a:p>
          <a:p>
            <a:pPr marL="342900" indent="-342900">
              <a:buAutoNum type="arabicPeriod"/>
            </a:pPr>
            <a:r>
              <a:rPr lang="en-US" dirty="0"/>
              <a:t>Will you make excuses that you can’t be creative because “math is not a creative subject”, “your</a:t>
            </a:r>
          </a:p>
          <a:p>
            <a:r>
              <a:rPr lang="en-US" dirty="0"/>
              <a:t>students get off task easily”, ”you have some real big behavior issues in your class”, etc.</a:t>
            </a:r>
          </a:p>
          <a:p>
            <a:r>
              <a:rPr lang="en-US" dirty="0"/>
              <a:t>4.  Take a look at your classroom culture in terms of respect, manners, tolerance, acceptance of </a:t>
            </a:r>
          </a:p>
          <a:p>
            <a:r>
              <a:rPr lang="en-US" dirty="0"/>
              <a:t>differences, and the way students interact with one another.  Do you create opportunities for them</a:t>
            </a:r>
          </a:p>
          <a:p>
            <a:r>
              <a:rPr lang="en-US" dirty="0"/>
              <a:t>to learn about one another and collaborate in positive ways? Do you model what positive interactions</a:t>
            </a:r>
          </a:p>
          <a:p>
            <a:r>
              <a:rPr lang="en-US" dirty="0"/>
              <a:t>look like?  </a:t>
            </a:r>
          </a:p>
          <a:p>
            <a:pPr marL="342900" indent="-342900">
              <a:buAutoNum type="arabicPeriod" startAt="5"/>
            </a:pPr>
            <a:r>
              <a:rPr lang="en-US" dirty="0"/>
              <a:t>Reflect on your classroom management strategies.  Do you have good control of your kids, or will </a:t>
            </a:r>
          </a:p>
          <a:p>
            <a:r>
              <a:rPr lang="en-US" dirty="0"/>
              <a:t>you need to work on that before you can give them autonomy to do hands-on learning, etc.?</a:t>
            </a:r>
          </a:p>
          <a:p>
            <a:pPr marL="342900" indent="-342900">
              <a:buAutoNum type="arabicPeriod" startAt="6"/>
            </a:pPr>
            <a:r>
              <a:rPr lang="en-US" dirty="0"/>
              <a:t>Will you say that your class is too large to be creative?</a:t>
            </a:r>
          </a:p>
          <a:p>
            <a:pPr marL="342900" indent="-342900">
              <a:buAutoNum type="arabicPeriod" startAt="6"/>
            </a:pPr>
            <a:r>
              <a:rPr lang="en-US" dirty="0"/>
              <a:t>Will student socioeconomic status be an excuse for low engagement?</a:t>
            </a:r>
          </a:p>
          <a:p>
            <a:pPr marL="342900" indent="-342900">
              <a:buAutoNum type="arabicPeriod" startAt="6"/>
            </a:pPr>
            <a:r>
              <a:rPr lang="en-US" dirty="0"/>
              <a:t>Look at your own mindset.  Did you move forward into a growth mindset?  Do you still have pockets</a:t>
            </a:r>
          </a:p>
          <a:p>
            <a:r>
              <a:rPr lang="en-US" dirty="0"/>
              <a:t>or obstacles that trigger you back into a fixed mindset?</a:t>
            </a:r>
          </a:p>
          <a:p>
            <a:endParaRPr lang="en-US" dirty="0"/>
          </a:p>
        </p:txBody>
      </p:sp>
    </p:spTree>
    <p:extLst>
      <p:ext uri="{BB962C8B-B14F-4D97-AF65-F5344CB8AC3E}">
        <p14:creationId xmlns:p14="http://schemas.microsoft.com/office/powerpoint/2010/main" val="90544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0B6D-8360-0F4D-98F7-F86715FB0CAC}"/>
              </a:ext>
            </a:extLst>
          </p:cNvPr>
          <p:cNvSpPr>
            <a:spLocks noGrp="1"/>
          </p:cNvSpPr>
          <p:nvPr>
            <p:ph type="title"/>
          </p:nvPr>
        </p:nvSpPr>
        <p:spPr/>
        <p:txBody>
          <a:bodyPr/>
          <a:lstStyle/>
          <a:p>
            <a:r>
              <a:rPr lang="en-US" dirty="0"/>
              <a:t>Reflect on your goals</a:t>
            </a:r>
          </a:p>
        </p:txBody>
      </p:sp>
      <p:sp>
        <p:nvSpPr>
          <p:cNvPr id="3" name="TextBox 2">
            <a:extLst>
              <a:ext uri="{FF2B5EF4-FFF2-40B4-BE49-F238E27FC236}">
                <a16:creationId xmlns:a16="http://schemas.microsoft.com/office/drawing/2014/main" id="{6843C57E-4301-A44E-BF12-7F613DDF336F}"/>
              </a:ext>
            </a:extLst>
          </p:cNvPr>
          <p:cNvSpPr txBox="1"/>
          <p:nvPr/>
        </p:nvSpPr>
        <p:spPr>
          <a:xfrm>
            <a:off x="1260088" y="2297151"/>
            <a:ext cx="10466070" cy="4247317"/>
          </a:xfrm>
          <a:prstGeom prst="rect">
            <a:avLst/>
          </a:prstGeom>
          <a:noFill/>
        </p:spPr>
        <p:txBody>
          <a:bodyPr wrap="none" rtlCol="0">
            <a:spAutoFit/>
          </a:bodyPr>
          <a:lstStyle/>
          <a:p>
            <a:r>
              <a:rPr lang="en-US" dirty="0"/>
              <a:t>Thinking about your priorities can help you determine your path, your pace, and your purpose.</a:t>
            </a:r>
          </a:p>
          <a:p>
            <a:endParaRPr lang="en-US" dirty="0"/>
          </a:p>
          <a:p>
            <a:r>
              <a:rPr lang="en-US" dirty="0"/>
              <a:t>When you reflect on your goals, remember this:  Ultimately, results are what matter.  Whatever</a:t>
            </a:r>
          </a:p>
          <a:p>
            <a:r>
              <a:rPr lang="en-US" dirty="0"/>
              <a:t>Methods you use, the reality is that you have to get to a point where you can prove they are </a:t>
            </a:r>
          </a:p>
          <a:p>
            <a:r>
              <a:rPr lang="en-US" dirty="0"/>
              <a:t>Working.  There is a good reason administrators regard games or room transformations as fluff.</a:t>
            </a:r>
          </a:p>
          <a:p>
            <a:r>
              <a:rPr lang="en-US" dirty="0"/>
              <a:t>It becomes fluff when the environment is not paired with rigorous content.</a:t>
            </a:r>
          </a:p>
          <a:p>
            <a:endParaRPr lang="en-US" dirty="0"/>
          </a:p>
          <a:p>
            <a:r>
              <a:rPr lang="en-US" dirty="0"/>
              <a:t>Examine your attitudes about standardized testing.  Teachers complain about testing and say</a:t>
            </a:r>
          </a:p>
          <a:p>
            <a:r>
              <a:rPr lang="en-US" dirty="0"/>
              <a:t>They spend too much time preparing students for tests.  The reality is that, in every profession, </a:t>
            </a:r>
          </a:p>
          <a:p>
            <a:r>
              <a:rPr lang="en-US" dirty="0"/>
              <a:t>People have to demonstrate their effectiveness.  In our profession, results are measured through</a:t>
            </a:r>
          </a:p>
          <a:p>
            <a:r>
              <a:rPr lang="en-US" dirty="0"/>
              <a:t>Standardized testing.  It is unlikely it will go away so we need to find a way to come to terms with</a:t>
            </a:r>
          </a:p>
          <a:p>
            <a:r>
              <a:rPr lang="en-US" dirty="0"/>
              <a:t>This reality rather than complain about it.  </a:t>
            </a:r>
          </a:p>
          <a:p>
            <a:endParaRPr lang="en-US" dirty="0"/>
          </a:p>
          <a:p>
            <a:r>
              <a:rPr lang="en-US" dirty="0"/>
              <a:t>Content is what you are selling, but it’s the delivery (your creative approach) that determines</a:t>
            </a:r>
          </a:p>
          <a:p>
            <a:r>
              <a:rPr lang="en-US" dirty="0"/>
              <a:t>Whether or not your students are buying.  </a:t>
            </a:r>
          </a:p>
        </p:txBody>
      </p:sp>
    </p:spTree>
    <p:extLst>
      <p:ext uri="{BB962C8B-B14F-4D97-AF65-F5344CB8AC3E}">
        <p14:creationId xmlns:p14="http://schemas.microsoft.com/office/powerpoint/2010/main" val="2095155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F306-5EE8-5643-85DE-D5E7D74F6A9C}"/>
              </a:ext>
            </a:extLst>
          </p:cNvPr>
          <p:cNvSpPr>
            <a:spLocks noGrp="1"/>
          </p:cNvSpPr>
          <p:nvPr>
            <p:ph type="ctrTitle"/>
          </p:nvPr>
        </p:nvSpPr>
        <p:spPr/>
        <p:txBody>
          <a:bodyPr/>
          <a:lstStyle/>
          <a:p>
            <a:r>
              <a:rPr lang="en-US" dirty="0"/>
              <a:t>Engagement</a:t>
            </a:r>
          </a:p>
        </p:txBody>
      </p:sp>
      <p:sp>
        <p:nvSpPr>
          <p:cNvPr id="3" name="Subtitle 2">
            <a:extLst>
              <a:ext uri="{FF2B5EF4-FFF2-40B4-BE49-F238E27FC236}">
                <a16:creationId xmlns:a16="http://schemas.microsoft.com/office/drawing/2014/main" id="{ED1A6E68-031D-0143-AF18-CEEE7719B017}"/>
              </a:ext>
            </a:extLst>
          </p:cNvPr>
          <p:cNvSpPr>
            <a:spLocks noGrp="1"/>
          </p:cNvSpPr>
          <p:nvPr>
            <p:ph type="subTitle" idx="1"/>
          </p:nvPr>
        </p:nvSpPr>
        <p:spPr/>
        <p:txBody>
          <a:bodyPr/>
          <a:lstStyle/>
          <a:p>
            <a:r>
              <a:rPr lang="en-US" dirty="0"/>
              <a:t>Good teaching is ¼ preparation and ¾ theater. </a:t>
            </a:r>
          </a:p>
          <a:p>
            <a:r>
              <a:rPr lang="en-US" dirty="0"/>
              <a:t>–Gail Godwin, novelist</a:t>
            </a:r>
          </a:p>
        </p:txBody>
      </p:sp>
    </p:spTree>
    <p:extLst>
      <p:ext uri="{BB962C8B-B14F-4D97-AF65-F5344CB8AC3E}">
        <p14:creationId xmlns:p14="http://schemas.microsoft.com/office/powerpoint/2010/main" val="89849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E8C0-21B4-8945-B25D-CD0A15A15F1E}"/>
              </a:ext>
            </a:extLst>
          </p:cNvPr>
          <p:cNvSpPr>
            <a:spLocks noGrp="1"/>
          </p:cNvSpPr>
          <p:nvPr>
            <p:ph type="title"/>
          </p:nvPr>
        </p:nvSpPr>
        <p:spPr>
          <a:xfrm>
            <a:off x="592667" y="484632"/>
            <a:ext cx="10535581" cy="1936835"/>
          </a:xfrm>
        </p:spPr>
        <p:txBody>
          <a:bodyPr>
            <a:normAutofit/>
          </a:bodyPr>
          <a:lstStyle/>
          <a:p>
            <a:r>
              <a:rPr lang="en-US" dirty="0"/>
              <a:t>Rule #1 Go for application instead of memorization.</a:t>
            </a:r>
          </a:p>
        </p:txBody>
      </p:sp>
      <p:pic>
        <p:nvPicPr>
          <p:cNvPr id="5" name="Picture 4">
            <a:extLst>
              <a:ext uri="{FF2B5EF4-FFF2-40B4-BE49-F238E27FC236}">
                <a16:creationId xmlns:a16="http://schemas.microsoft.com/office/drawing/2014/main" id="{7902789D-01F2-4141-9BF9-01A93222AD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1353658"/>
            <a:ext cx="5164667" cy="3390654"/>
          </a:xfrm>
          <a:prstGeom prst="rect">
            <a:avLst/>
          </a:prstGeom>
        </p:spPr>
      </p:pic>
      <p:sp>
        <p:nvSpPr>
          <p:cNvPr id="6" name="TextBox 5">
            <a:extLst>
              <a:ext uri="{FF2B5EF4-FFF2-40B4-BE49-F238E27FC236}">
                <a16:creationId xmlns:a16="http://schemas.microsoft.com/office/drawing/2014/main" id="{74312D86-CC6C-D346-96FD-0D0BA7D3865C}"/>
              </a:ext>
            </a:extLst>
          </p:cNvPr>
          <p:cNvSpPr txBox="1"/>
          <p:nvPr/>
        </p:nvSpPr>
        <p:spPr>
          <a:xfrm>
            <a:off x="762000" y="2692399"/>
            <a:ext cx="4194313" cy="1815882"/>
          </a:xfrm>
          <a:prstGeom prst="rect">
            <a:avLst/>
          </a:prstGeom>
          <a:noFill/>
        </p:spPr>
        <p:txBody>
          <a:bodyPr wrap="square" rtlCol="0">
            <a:spAutoFit/>
          </a:bodyPr>
          <a:lstStyle/>
          <a:p>
            <a:r>
              <a:rPr lang="en-US" sz="2800" b="1" dirty="0">
                <a:latin typeface="Apple Chancery" panose="03020702040506060504" pitchFamily="66" charset="-79"/>
                <a:cs typeface="Apple Chancery" panose="03020702040506060504" pitchFamily="66" charset="-79"/>
              </a:rPr>
              <a:t>Allow students to apply what they have learned through hands-on, higher-level thinking activities.</a:t>
            </a:r>
          </a:p>
        </p:txBody>
      </p:sp>
    </p:spTree>
    <p:extLst>
      <p:ext uri="{BB962C8B-B14F-4D97-AF65-F5344CB8AC3E}">
        <p14:creationId xmlns:p14="http://schemas.microsoft.com/office/powerpoint/2010/main" val="4197606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B263-F390-7E4D-993E-E5711C6BBA3D}"/>
              </a:ext>
            </a:extLst>
          </p:cNvPr>
          <p:cNvSpPr>
            <a:spLocks noGrp="1"/>
          </p:cNvSpPr>
          <p:nvPr>
            <p:ph type="title"/>
          </p:nvPr>
        </p:nvSpPr>
        <p:spPr>
          <a:xfrm>
            <a:off x="1069848" y="484632"/>
            <a:ext cx="10058400" cy="5624620"/>
          </a:xfrm>
        </p:spPr>
        <p:txBody>
          <a:bodyPr>
            <a:normAutofit/>
          </a:bodyPr>
          <a:lstStyle/>
          <a:p>
            <a:r>
              <a:rPr lang="en-US" dirty="0"/>
              <a:t>Rule #2 No student becomes invisible; everyone is accountable.</a:t>
            </a:r>
            <a:br>
              <a:rPr lang="en-US" dirty="0"/>
            </a:br>
            <a:br>
              <a:rPr lang="en-US" dirty="0"/>
            </a:br>
            <a:r>
              <a:rPr lang="en-US" sz="4000" dirty="0">
                <a:latin typeface="Chalkboard" panose="03050602040202020205" pitchFamily="66" charset="77"/>
                <a:cs typeface="Apple Chancery" panose="03020702040506060504" pitchFamily="66" charset="-79"/>
              </a:rPr>
              <a:t>What is the problem with playing jeopardy to study for a test?</a:t>
            </a:r>
            <a:br>
              <a:rPr lang="en-US" sz="4000" dirty="0">
                <a:latin typeface="Chalkboard" panose="03050602040202020205" pitchFamily="66" charset="77"/>
                <a:cs typeface="Apple Chancery" panose="03020702040506060504" pitchFamily="66" charset="-79"/>
              </a:rPr>
            </a:br>
            <a:br>
              <a:rPr lang="en-US" dirty="0"/>
            </a:br>
            <a:r>
              <a:rPr lang="en-US" sz="6600" b="1" dirty="0"/>
              <a:t>All means all!</a:t>
            </a:r>
          </a:p>
        </p:txBody>
      </p:sp>
      <p:pic>
        <p:nvPicPr>
          <p:cNvPr id="5" name="Picture 4">
            <a:extLst>
              <a:ext uri="{FF2B5EF4-FFF2-40B4-BE49-F238E27FC236}">
                <a16:creationId xmlns:a16="http://schemas.microsoft.com/office/drawing/2014/main" id="{3780DC59-3139-E24C-8410-2CACD294C5F6}"/>
              </a:ext>
            </a:extLst>
          </p:cNvPr>
          <p:cNvPicPr/>
          <p:nvPr/>
        </p:nvPicPr>
        <p:blipFill>
          <a:blip r:embed="rId2" cstate="email">
            <a:extLst>
              <a:ext uri="{28A0092B-C50C-407E-A947-70E740481C1C}">
                <a14:useLocalDpi xmlns:a14="http://schemas.microsoft.com/office/drawing/2010/main"/>
              </a:ext>
            </a:extLst>
          </a:blip>
          <a:stretch>
            <a:fillRect/>
          </a:stretch>
        </p:blipFill>
        <p:spPr>
          <a:xfrm>
            <a:off x="8592930" y="4399722"/>
            <a:ext cx="2260599" cy="2232991"/>
          </a:xfrm>
          <a:prstGeom prst="rect">
            <a:avLst/>
          </a:prstGeom>
        </p:spPr>
      </p:pic>
    </p:spTree>
    <p:extLst>
      <p:ext uri="{BB962C8B-B14F-4D97-AF65-F5344CB8AC3E}">
        <p14:creationId xmlns:p14="http://schemas.microsoft.com/office/powerpoint/2010/main" val="328871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0CF3-FFE3-C246-A9E8-402EF142D2D7}"/>
              </a:ext>
            </a:extLst>
          </p:cNvPr>
          <p:cNvSpPr>
            <a:spLocks noGrp="1"/>
          </p:cNvSpPr>
          <p:nvPr>
            <p:ph type="title"/>
          </p:nvPr>
        </p:nvSpPr>
        <p:spPr/>
        <p:txBody>
          <a:bodyPr>
            <a:normAutofit/>
          </a:bodyPr>
          <a:lstStyle/>
          <a:p>
            <a:r>
              <a:rPr lang="en-US" sz="4800" dirty="0"/>
              <a:t>4 Essential ingredients of engagement</a:t>
            </a:r>
          </a:p>
        </p:txBody>
      </p:sp>
      <p:sp>
        <p:nvSpPr>
          <p:cNvPr id="3" name="TextBox 2">
            <a:extLst>
              <a:ext uri="{FF2B5EF4-FFF2-40B4-BE49-F238E27FC236}">
                <a16:creationId xmlns:a16="http://schemas.microsoft.com/office/drawing/2014/main" id="{C01DBD3E-E68B-5349-8687-5859645841E1}"/>
              </a:ext>
            </a:extLst>
          </p:cNvPr>
          <p:cNvSpPr txBox="1"/>
          <p:nvPr/>
        </p:nvSpPr>
        <p:spPr>
          <a:xfrm>
            <a:off x="954157" y="1642534"/>
            <a:ext cx="7969711" cy="5016758"/>
          </a:xfrm>
          <a:prstGeom prst="rect">
            <a:avLst/>
          </a:prstGeom>
          <a:noFill/>
        </p:spPr>
        <p:txBody>
          <a:bodyPr wrap="square" rtlCol="0">
            <a:spAutoFit/>
          </a:bodyPr>
          <a:lstStyle/>
          <a:p>
            <a:r>
              <a:rPr lang="en-US" dirty="0"/>
              <a:t>• </a:t>
            </a:r>
            <a:r>
              <a:rPr lang="en-US" sz="2400" b="1" dirty="0"/>
              <a:t>Expectations</a:t>
            </a:r>
          </a:p>
          <a:p>
            <a:r>
              <a:rPr lang="en-US" sz="1600" dirty="0"/>
              <a:t>-You must lay a strong foundation by setting your expectations for your 	 students’ behavior. It is not enough to set rules; you must enforce them consistently. Ex. Call &amp; Response</a:t>
            </a:r>
            <a:endParaRPr lang="en-US" sz="2400" dirty="0"/>
          </a:p>
          <a:p>
            <a:r>
              <a:rPr lang="en-US" dirty="0"/>
              <a:t>• </a:t>
            </a:r>
            <a:r>
              <a:rPr lang="en-US" sz="2400" b="1" dirty="0"/>
              <a:t>Environment</a:t>
            </a:r>
          </a:p>
          <a:p>
            <a:r>
              <a:rPr lang="en-US" sz="1600" dirty="0"/>
              <a:t>-Engagement happens when you establish an environment that is relevant to your students, reflects their interests and yours, promotes learning, and is both visually and emotionally appealing. Ex. Musical theme</a:t>
            </a:r>
          </a:p>
          <a:p>
            <a:r>
              <a:rPr lang="en-US" dirty="0"/>
              <a:t>• </a:t>
            </a:r>
            <a:r>
              <a:rPr lang="en-US" sz="2400" b="1" dirty="0"/>
              <a:t>Energy</a:t>
            </a:r>
          </a:p>
          <a:p>
            <a:r>
              <a:rPr lang="en-US" sz="1600" dirty="0"/>
              <a:t>-Engagement calls for energy. You want your mood and the way you greet your students to communicate that what you have to offer today is an electrifying learning experience. Ex. Class song or dance</a:t>
            </a:r>
          </a:p>
          <a:p>
            <a:r>
              <a:rPr lang="en-US" sz="2400" dirty="0"/>
              <a:t>•</a:t>
            </a:r>
            <a:r>
              <a:rPr lang="en-US" sz="2400" b="1" dirty="0"/>
              <a:t>Empowerment</a:t>
            </a:r>
          </a:p>
          <a:p>
            <a:r>
              <a:rPr lang="en-US" sz="1600" dirty="0"/>
              <a:t>-You can empower students in two ways.</a:t>
            </a:r>
          </a:p>
          <a:p>
            <a:r>
              <a:rPr lang="en-US" sz="1600" dirty="0"/>
              <a:t>	1. By building strong relationships with them and fostering 	relationships with one another.</a:t>
            </a:r>
          </a:p>
          <a:p>
            <a:r>
              <a:rPr lang="en-US" sz="1600" dirty="0"/>
              <a:t>	2. Through instructional strategies that give them ownership of 	learning. Ex. Class cheers</a:t>
            </a:r>
          </a:p>
        </p:txBody>
      </p:sp>
      <p:pic>
        <p:nvPicPr>
          <p:cNvPr id="5" name="Picture 4">
            <a:extLst>
              <a:ext uri="{FF2B5EF4-FFF2-40B4-BE49-F238E27FC236}">
                <a16:creationId xmlns:a16="http://schemas.microsoft.com/office/drawing/2014/main" id="{758605C6-CFAA-6B49-9B04-7E0E65364A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7175" y="1642533"/>
            <a:ext cx="2334641" cy="1924050"/>
          </a:xfrm>
          <a:prstGeom prst="rect">
            <a:avLst/>
          </a:prstGeom>
        </p:spPr>
      </p:pic>
    </p:spTree>
    <p:extLst>
      <p:ext uri="{BB962C8B-B14F-4D97-AF65-F5344CB8AC3E}">
        <p14:creationId xmlns:p14="http://schemas.microsoft.com/office/powerpoint/2010/main" val="33883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3BDC06-25C1-BD4D-BB94-6F5CFC11FC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247" y="0"/>
            <a:ext cx="11783505" cy="6858000"/>
          </a:xfrm>
          <a:prstGeom prst="rect">
            <a:avLst/>
          </a:prstGeom>
        </p:spPr>
      </p:pic>
    </p:spTree>
    <p:extLst>
      <p:ext uri="{BB962C8B-B14F-4D97-AF65-F5344CB8AC3E}">
        <p14:creationId xmlns:p14="http://schemas.microsoft.com/office/powerpoint/2010/main" val="2690071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FE13-8FC6-E049-BFF1-CF7ACFE2925C}"/>
              </a:ext>
            </a:extLst>
          </p:cNvPr>
          <p:cNvSpPr>
            <a:spLocks noGrp="1"/>
          </p:cNvSpPr>
          <p:nvPr>
            <p:ph type="title"/>
          </p:nvPr>
        </p:nvSpPr>
        <p:spPr>
          <a:xfrm>
            <a:off x="1069848" y="484631"/>
            <a:ext cx="10058400" cy="4098519"/>
          </a:xfrm>
        </p:spPr>
        <p:txBody>
          <a:bodyPr/>
          <a:lstStyle/>
          <a:p>
            <a:r>
              <a:rPr lang="en-US" dirty="0"/>
              <a:t>Leave your students wondering what you’ll do next so they’ll be eager to show up again tomorrow.</a:t>
            </a:r>
            <a:br>
              <a:rPr lang="en-US" dirty="0"/>
            </a:br>
            <a:br>
              <a:rPr lang="en-US" dirty="0"/>
            </a:br>
            <a:r>
              <a:rPr lang="en-US" dirty="0"/>
              <a:t>Predictable will never be magical!</a:t>
            </a:r>
          </a:p>
        </p:txBody>
      </p:sp>
      <p:pic>
        <p:nvPicPr>
          <p:cNvPr id="4" name="Picture 3">
            <a:extLst>
              <a:ext uri="{FF2B5EF4-FFF2-40B4-BE49-F238E27FC236}">
                <a16:creationId xmlns:a16="http://schemas.microsoft.com/office/drawing/2014/main" id="{F7AA7EE9-5600-D94F-B2FC-160D38AAFB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7814" y="4542368"/>
            <a:ext cx="5003800" cy="2315632"/>
          </a:xfrm>
          <a:prstGeom prst="rect">
            <a:avLst/>
          </a:prstGeom>
        </p:spPr>
      </p:pic>
    </p:spTree>
    <p:extLst>
      <p:ext uri="{BB962C8B-B14F-4D97-AF65-F5344CB8AC3E}">
        <p14:creationId xmlns:p14="http://schemas.microsoft.com/office/powerpoint/2010/main" val="62744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B222-BF2C-4B47-BE83-68E1CAC6FC06}"/>
              </a:ext>
            </a:extLst>
          </p:cNvPr>
          <p:cNvSpPr>
            <a:spLocks noGrp="1"/>
          </p:cNvSpPr>
          <p:nvPr>
            <p:ph type="ctrTitle"/>
          </p:nvPr>
        </p:nvSpPr>
        <p:spPr/>
        <p:txBody>
          <a:bodyPr/>
          <a:lstStyle/>
          <a:p>
            <a:r>
              <a:rPr lang="en-US" dirty="0"/>
              <a:t>authenticity</a:t>
            </a:r>
          </a:p>
        </p:txBody>
      </p:sp>
    </p:spTree>
    <p:extLst>
      <p:ext uri="{BB962C8B-B14F-4D97-AF65-F5344CB8AC3E}">
        <p14:creationId xmlns:p14="http://schemas.microsoft.com/office/powerpoint/2010/main" val="289522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3726-D582-CB4D-B7F0-FD073D06FF13}"/>
              </a:ext>
            </a:extLst>
          </p:cNvPr>
          <p:cNvSpPr>
            <a:spLocks noGrp="1"/>
          </p:cNvSpPr>
          <p:nvPr>
            <p:ph type="title"/>
          </p:nvPr>
        </p:nvSpPr>
        <p:spPr>
          <a:xfrm>
            <a:off x="1069848" y="484631"/>
            <a:ext cx="10058400" cy="5044631"/>
          </a:xfrm>
        </p:spPr>
        <p:txBody>
          <a:bodyPr>
            <a:normAutofit/>
          </a:bodyPr>
          <a:lstStyle/>
          <a:p>
            <a:r>
              <a:rPr lang="en-US" dirty="0"/>
              <a:t>What is your go to thing?  </a:t>
            </a:r>
            <a:br>
              <a:rPr lang="en-US" dirty="0"/>
            </a:br>
            <a:r>
              <a:rPr lang="en-US" dirty="0"/>
              <a:t>What is something that you enjoy that is outside of the school?</a:t>
            </a:r>
          </a:p>
        </p:txBody>
      </p:sp>
    </p:spTree>
    <p:extLst>
      <p:ext uri="{BB962C8B-B14F-4D97-AF65-F5344CB8AC3E}">
        <p14:creationId xmlns:p14="http://schemas.microsoft.com/office/powerpoint/2010/main" val="1504977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CAA1-AC71-9249-83A0-FE18EEA6333C}"/>
              </a:ext>
            </a:extLst>
          </p:cNvPr>
          <p:cNvSpPr>
            <a:spLocks noGrp="1"/>
          </p:cNvSpPr>
          <p:nvPr>
            <p:ph type="ctrTitle"/>
          </p:nvPr>
        </p:nvSpPr>
        <p:spPr/>
        <p:txBody>
          <a:bodyPr/>
          <a:lstStyle/>
          <a:p>
            <a:r>
              <a:rPr lang="en-US" dirty="0"/>
              <a:t>grit</a:t>
            </a:r>
          </a:p>
        </p:txBody>
      </p:sp>
      <p:sp>
        <p:nvSpPr>
          <p:cNvPr id="3" name="Subtitle 2">
            <a:extLst>
              <a:ext uri="{FF2B5EF4-FFF2-40B4-BE49-F238E27FC236}">
                <a16:creationId xmlns:a16="http://schemas.microsoft.com/office/drawing/2014/main" id="{6DB0B924-FCBD-8B45-974E-50999AB7D2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3275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A9328-9923-7E46-B358-DFC70B3F2E8E}"/>
              </a:ext>
            </a:extLst>
          </p:cNvPr>
          <p:cNvSpPr>
            <a:spLocks noGrp="1"/>
          </p:cNvSpPr>
          <p:nvPr>
            <p:ph type="title"/>
          </p:nvPr>
        </p:nvSpPr>
        <p:spPr>
          <a:xfrm>
            <a:off x="1069848" y="484632"/>
            <a:ext cx="10058400" cy="6116890"/>
          </a:xfrm>
        </p:spPr>
        <p:txBody>
          <a:bodyPr>
            <a:normAutofit fontScale="90000"/>
          </a:bodyPr>
          <a:lstStyle/>
          <a:p>
            <a:r>
              <a:rPr lang="en-US" dirty="0"/>
              <a:t>An excuse is a defense mechanism. It’s a justification for giving up.  It’s a falsehood the Joker plants in your mind to make you believe you can’t do something.  </a:t>
            </a:r>
            <a:br>
              <a:rPr lang="en-US" dirty="0"/>
            </a:br>
            <a:br>
              <a:rPr lang="en-US" dirty="0"/>
            </a:br>
            <a:r>
              <a:rPr lang="en-US" dirty="0"/>
              <a:t>The magic only happens when you shift into no-excuses mode and focus on the path in front of you – roadblocks and all.</a:t>
            </a:r>
          </a:p>
        </p:txBody>
      </p:sp>
    </p:spTree>
    <p:extLst>
      <p:ext uri="{BB962C8B-B14F-4D97-AF65-F5344CB8AC3E}">
        <p14:creationId xmlns:p14="http://schemas.microsoft.com/office/powerpoint/2010/main" val="1511605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3372-484B-2043-B07E-D708AE44C734}"/>
              </a:ext>
            </a:extLst>
          </p:cNvPr>
          <p:cNvSpPr>
            <a:spLocks noGrp="1"/>
          </p:cNvSpPr>
          <p:nvPr>
            <p:ph type="title"/>
          </p:nvPr>
        </p:nvSpPr>
        <p:spPr>
          <a:xfrm>
            <a:off x="1069848" y="484631"/>
            <a:ext cx="10058400" cy="5269397"/>
          </a:xfrm>
        </p:spPr>
        <p:txBody>
          <a:bodyPr>
            <a:normAutofit fontScale="90000"/>
          </a:bodyPr>
          <a:lstStyle/>
          <a:p>
            <a:r>
              <a:rPr lang="en-US" dirty="0"/>
              <a:t>If you find yourself saying things like, “oh, those low test scores are just because of this group of kids I have this year,” it’s probably time to go back and really reflect on your teaching that year.  Were you giving 100 percent? Were your students giving 100 percent?</a:t>
            </a:r>
          </a:p>
        </p:txBody>
      </p:sp>
    </p:spTree>
    <p:extLst>
      <p:ext uri="{BB962C8B-B14F-4D97-AF65-F5344CB8AC3E}">
        <p14:creationId xmlns:p14="http://schemas.microsoft.com/office/powerpoint/2010/main" val="369346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8F22-FBDC-4B49-BE69-00E4B7989F59}"/>
              </a:ext>
            </a:extLst>
          </p:cNvPr>
          <p:cNvSpPr>
            <a:spLocks noGrp="1"/>
          </p:cNvSpPr>
          <p:nvPr>
            <p:ph type="title"/>
          </p:nvPr>
        </p:nvSpPr>
        <p:spPr>
          <a:xfrm>
            <a:off x="1069848" y="484632"/>
            <a:ext cx="10058400" cy="6083436"/>
          </a:xfrm>
        </p:spPr>
        <p:txBody>
          <a:bodyPr>
            <a:normAutofit fontScale="90000"/>
          </a:bodyPr>
          <a:lstStyle/>
          <a:p>
            <a:r>
              <a:rPr lang="en-US" dirty="0"/>
              <a:t>You can’t go back and change your past, and in many cases, you can’t change your innate personality traits.</a:t>
            </a:r>
            <a:br>
              <a:rPr lang="en-US" dirty="0"/>
            </a:br>
            <a:br>
              <a:rPr lang="en-US" dirty="0"/>
            </a:br>
            <a:r>
              <a:rPr lang="en-US" dirty="0"/>
              <a:t>It is not about being perfect, but about how you deal with your imperfections.  It’s about how you handle those internal struggles and those external roadblocks.  </a:t>
            </a:r>
          </a:p>
        </p:txBody>
      </p:sp>
    </p:spTree>
    <p:extLst>
      <p:ext uri="{BB962C8B-B14F-4D97-AF65-F5344CB8AC3E}">
        <p14:creationId xmlns:p14="http://schemas.microsoft.com/office/powerpoint/2010/main" val="1933961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B8D2-D4BE-6346-A335-FD240EA498F9}"/>
              </a:ext>
            </a:extLst>
          </p:cNvPr>
          <p:cNvSpPr>
            <a:spLocks noGrp="1"/>
          </p:cNvSpPr>
          <p:nvPr>
            <p:ph type="title"/>
          </p:nvPr>
        </p:nvSpPr>
        <p:spPr>
          <a:xfrm>
            <a:off x="1069848" y="484632"/>
            <a:ext cx="10058400" cy="6373368"/>
          </a:xfrm>
        </p:spPr>
        <p:txBody>
          <a:bodyPr>
            <a:normAutofit fontScale="90000"/>
          </a:bodyPr>
          <a:lstStyle/>
          <a:p>
            <a:r>
              <a:rPr lang="en-US" dirty="0"/>
              <a:t>Jealousy is a mask for fear</a:t>
            </a:r>
            <a:br>
              <a:rPr lang="en-US" dirty="0"/>
            </a:br>
            <a:br>
              <a:rPr lang="en-US" dirty="0"/>
            </a:br>
            <a:r>
              <a:rPr lang="en-US" dirty="0"/>
              <a:t>When you feel jealous of another teacher, ask yourself if it’s because you see that person doing something you’re not brave enough to attempt.  Remember that you have a different path, one that is authentic to you.  Then Summon up your grit and try something new!</a:t>
            </a:r>
          </a:p>
        </p:txBody>
      </p:sp>
    </p:spTree>
    <p:extLst>
      <p:ext uri="{BB962C8B-B14F-4D97-AF65-F5344CB8AC3E}">
        <p14:creationId xmlns:p14="http://schemas.microsoft.com/office/powerpoint/2010/main" val="2876414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C20C-563B-BE46-8867-B0CDB99E5DD7}"/>
              </a:ext>
            </a:extLst>
          </p:cNvPr>
          <p:cNvSpPr>
            <a:spLocks noGrp="1"/>
          </p:cNvSpPr>
          <p:nvPr>
            <p:ph type="ctrTitle"/>
          </p:nvPr>
        </p:nvSpPr>
        <p:spPr/>
        <p:txBody>
          <a:bodyPr/>
          <a:lstStyle/>
          <a:p>
            <a:r>
              <a:rPr lang="en-US" dirty="0"/>
              <a:t>persistence</a:t>
            </a:r>
          </a:p>
        </p:txBody>
      </p:sp>
    </p:spTree>
    <p:extLst>
      <p:ext uri="{BB962C8B-B14F-4D97-AF65-F5344CB8AC3E}">
        <p14:creationId xmlns:p14="http://schemas.microsoft.com/office/powerpoint/2010/main" val="2952150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7250-24FD-7B43-9C75-DB5AA27F63C6}"/>
              </a:ext>
            </a:extLst>
          </p:cNvPr>
          <p:cNvSpPr>
            <a:spLocks noGrp="1"/>
          </p:cNvSpPr>
          <p:nvPr>
            <p:ph type="title"/>
          </p:nvPr>
        </p:nvSpPr>
        <p:spPr>
          <a:xfrm>
            <a:off x="1069848" y="484632"/>
            <a:ext cx="10058400" cy="5202490"/>
          </a:xfrm>
        </p:spPr>
        <p:txBody>
          <a:bodyPr>
            <a:normAutofit/>
          </a:bodyPr>
          <a:lstStyle/>
          <a:p>
            <a:r>
              <a:rPr lang="en-US" dirty="0"/>
              <a:t>If you ever start to feel comfortable, it’s a sign you’ve stopped growing!</a:t>
            </a:r>
          </a:p>
        </p:txBody>
      </p:sp>
    </p:spTree>
    <p:extLst>
      <p:ext uri="{BB962C8B-B14F-4D97-AF65-F5344CB8AC3E}">
        <p14:creationId xmlns:p14="http://schemas.microsoft.com/office/powerpoint/2010/main" val="154654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E6ACB-6985-D142-A4A9-D6A7591B88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4400" y="38100"/>
            <a:ext cx="5283200" cy="6781800"/>
          </a:xfrm>
          <a:prstGeom prst="rect">
            <a:avLst/>
          </a:prstGeom>
        </p:spPr>
      </p:pic>
    </p:spTree>
    <p:extLst>
      <p:ext uri="{BB962C8B-B14F-4D97-AF65-F5344CB8AC3E}">
        <p14:creationId xmlns:p14="http://schemas.microsoft.com/office/powerpoint/2010/main" val="3015223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DF7B-E7DF-784E-BE0B-4D10498ED9A9}"/>
              </a:ext>
            </a:extLst>
          </p:cNvPr>
          <p:cNvSpPr>
            <a:spLocks noGrp="1"/>
          </p:cNvSpPr>
          <p:nvPr>
            <p:ph type="title"/>
          </p:nvPr>
        </p:nvSpPr>
        <p:spPr>
          <a:xfrm>
            <a:off x="1069848" y="484631"/>
            <a:ext cx="10058400" cy="5135583"/>
          </a:xfrm>
        </p:spPr>
        <p:txBody>
          <a:bodyPr>
            <a:normAutofit/>
          </a:bodyPr>
          <a:lstStyle/>
          <a:p>
            <a:r>
              <a:rPr lang="en-US" dirty="0"/>
              <a:t>Lift up your colleagues!</a:t>
            </a:r>
            <a:br>
              <a:rPr lang="en-US" dirty="0"/>
            </a:br>
            <a:br>
              <a:rPr lang="en-US" dirty="0"/>
            </a:br>
            <a:r>
              <a:rPr lang="en-US" dirty="0"/>
              <a:t>It takes a village and the larger you can make your village, the more magic you can create!  </a:t>
            </a:r>
          </a:p>
        </p:txBody>
      </p:sp>
    </p:spTree>
    <p:extLst>
      <p:ext uri="{BB962C8B-B14F-4D97-AF65-F5344CB8AC3E}">
        <p14:creationId xmlns:p14="http://schemas.microsoft.com/office/powerpoint/2010/main" val="415907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9A63-2972-2A42-9692-9CEF08A5F6AC}"/>
              </a:ext>
            </a:extLst>
          </p:cNvPr>
          <p:cNvSpPr>
            <a:spLocks noGrp="1"/>
          </p:cNvSpPr>
          <p:nvPr>
            <p:ph type="title"/>
          </p:nvPr>
        </p:nvSpPr>
        <p:spPr>
          <a:xfrm>
            <a:off x="1069848" y="484631"/>
            <a:ext cx="10058400" cy="6105739"/>
          </a:xfrm>
        </p:spPr>
        <p:txBody>
          <a:bodyPr>
            <a:normAutofit fontScale="90000"/>
          </a:bodyPr>
          <a:lstStyle/>
          <a:p>
            <a:r>
              <a:rPr lang="en-US" dirty="0"/>
              <a:t>As you start the new year remember:</a:t>
            </a:r>
            <a:br>
              <a:rPr lang="en-US" dirty="0"/>
            </a:br>
            <a:br>
              <a:rPr lang="en-US" dirty="0"/>
            </a:br>
            <a:r>
              <a:rPr lang="en-US" dirty="0"/>
              <a:t>Smile</a:t>
            </a:r>
            <a:br>
              <a:rPr lang="en-US" dirty="0"/>
            </a:br>
            <a:br>
              <a:rPr lang="en-US" dirty="0"/>
            </a:br>
            <a:r>
              <a:rPr lang="en-US" dirty="0"/>
              <a:t>act on your passion</a:t>
            </a:r>
            <a:br>
              <a:rPr lang="en-US" dirty="0"/>
            </a:br>
            <a:br>
              <a:rPr lang="en-US" dirty="0"/>
            </a:br>
            <a:r>
              <a:rPr lang="en-US" dirty="0"/>
              <a:t>show your enthusiasm consistently with your colleagues as well as your students!</a:t>
            </a:r>
          </a:p>
        </p:txBody>
      </p:sp>
    </p:spTree>
    <p:extLst>
      <p:ext uri="{BB962C8B-B14F-4D97-AF65-F5344CB8AC3E}">
        <p14:creationId xmlns:p14="http://schemas.microsoft.com/office/powerpoint/2010/main" val="314305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DEF3-1D80-7941-9A88-895B9F991DE9}"/>
              </a:ext>
            </a:extLst>
          </p:cNvPr>
          <p:cNvSpPr>
            <a:spLocks noGrp="1"/>
          </p:cNvSpPr>
          <p:nvPr>
            <p:ph type="title"/>
          </p:nvPr>
        </p:nvSpPr>
        <p:spPr>
          <a:xfrm>
            <a:off x="8549640" y="685799"/>
            <a:ext cx="3200400" cy="3071813"/>
          </a:xfrm>
        </p:spPr>
        <p:txBody>
          <a:bodyPr>
            <a:normAutofit/>
          </a:bodyPr>
          <a:lstStyle/>
          <a:p>
            <a:r>
              <a:rPr lang="en-US" sz="5400" dirty="0"/>
              <a:t>What is your why?</a:t>
            </a:r>
          </a:p>
        </p:txBody>
      </p:sp>
      <p:pic>
        <p:nvPicPr>
          <p:cNvPr id="6" name="Picture Placeholder 5">
            <a:extLst>
              <a:ext uri="{FF2B5EF4-FFF2-40B4-BE49-F238E27FC236}">
                <a16:creationId xmlns:a16="http://schemas.microsoft.com/office/drawing/2014/main" id="{1D957CF3-CD2A-4B47-9CCA-999EA1264B66}"/>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2639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256C-2DC7-1E49-BB1A-4A03C0C47D53}"/>
              </a:ext>
            </a:extLst>
          </p:cNvPr>
          <p:cNvSpPr>
            <a:spLocks noGrp="1"/>
          </p:cNvSpPr>
          <p:nvPr>
            <p:ph type="title"/>
          </p:nvPr>
        </p:nvSpPr>
        <p:spPr>
          <a:xfrm>
            <a:off x="1069848" y="484631"/>
            <a:ext cx="10058400" cy="5144643"/>
          </a:xfrm>
        </p:spPr>
        <p:txBody>
          <a:bodyPr>
            <a:normAutofit fontScale="90000"/>
          </a:bodyPr>
          <a:lstStyle/>
          <a:p>
            <a:r>
              <a:rPr lang="en-US" dirty="0"/>
              <a:t>When you step into the classroom, your </a:t>
            </a:r>
            <a:r>
              <a:rPr lang="en-US" dirty="0">
                <a:highlight>
                  <a:srgbClr val="FFFF00"/>
                </a:highlight>
              </a:rPr>
              <a:t>Why</a:t>
            </a:r>
            <a:r>
              <a:rPr lang="en-US" dirty="0"/>
              <a:t> Becomes their </a:t>
            </a:r>
            <a:r>
              <a:rPr lang="en-US" dirty="0">
                <a:highlight>
                  <a:srgbClr val="FFFF00"/>
                </a:highlight>
              </a:rPr>
              <a:t>why</a:t>
            </a:r>
            <a:r>
              <a:rPr lang="en-US" dirty="0"/>
              <a:t>, so you should be clear about what you’re offering to them.</a:t>
            </a:r>
            <a:br>
              <a:rPr lang="en-US" dirty="0"/>
            </a:br>
            <a:br>
              <a:rPr lang="en-US" dirty="0"/>
            </a:br>
            <a:r>
              <a:rPr lang="en-US" dirty="0"/>
              <a:t>Our </a:t>
            </a:r>
            <a:r>
              <a:rPr lang="en-US" dirty="0" err="1">
                <a:highlight>
                  <a:srgbClr val="FFFF00"/>
                </a:highlight>
              </a:rPr>
              <a:t>wHY</a:t>
            </a:r>
            <a:r>
              <a:rPr lang="en-US" dirty="0"/>
              <a:t> is not about what our students think of us!</a:t>
            </a:r>
          </a:p>
        </p:txBody>
      </p:sp>
    </p:spTree>
    <p:extLst>
      <p:ext uri="{BB962C8B-B14F-4D97-AF65-F5344CB8AC3E}">
        <p14:creationId xmlns:p14="http://schemas.microsoft.com/office/powerpoint/2010/main" val="1429693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9B449A-D224-464E-9832-0ADA284B44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800350" y="171450"/>
            <a:ext cx="6858000" cy="6515100"/>
          </a:xfrm>
          <a:prstGeom prst="rect">
            <a:avLst/>
          </a:prstGeom>
        </p:spPr>
      </p:pic>
    </p:spTree>
    <p:extLst>
      <p:ext uri="{BB962C8B-B14F-4D97-AF65-F5344CB8AC3E}">
        <p14:creationId xmlns:p14="http://schemas.microsoft.com/office/powerpoint/2010/main" val="395317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3011C-56B8-9C47-A680-F039B618A1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8725" y="0"/>
            <a:ext cx="5754550" cy="6858000"/>
          </a:xfrm>
          <a:prstGeom prst="rect">
            <a:avLst/>
          </a:prstGeom>
        </p:spPr>
      </p:pic>
    </p:spTree>
    <p:extLst>
      <p:ext uri="{BB962C8B-B14F-4D97-AF65-F5344CB8AC3E}">
        <p14:creationId xmlns:p14="http://schemas.microsoft.com/office/powerpoint/2010/main" val="429113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C14A-E4F5-914A-867A-D7418EE9E06D}"/>
              </a:ext>
            </a:extLst>
          </p:cNvPr>
          <p:cNvSpPr>
            <a:spLocks noGrp="1"/>
          </p:cNvSpPr>
          <p:nvPr>
            <p:ph type="ctrTitle"/>
          </p:nvPr>
        </p:nvSpPr>
        <p:spPr/>
        <p:txBody>
          <a:bodyPr/>
          <a:lstStyle/>
          <a:p>
            <a:r>
              <a:rPr lang="en-US" sz="4800" dirty="0"/>
              <a:t>The Wild Card is a metaphor for what </a:t>
            </a:r>
            <a:r>
              <a:rPr lang="en-US" sz="4800" u="sng" dirty="0">
                <a:highlight>
                  <a:srgbClr val="FFFF00"/>
                </a:highlight>
              </a:rPr>
              <a:t>YOU</a:t>
            </a:r>
            <a:r>
              <a:rPr lang="en-US" sz="4800" u="sng" dirty="0"/>
              <a:t> </a:t>
            </a:r>
            <a:r>
              <a:rPr lang="en-US" sz="4800" dirty="0"/>
              <a:t>bring to the classroom, </a:t>
            </a:r>
            <a:r>
              <a:rPr lang="en-US" sz="4800" u="sng" dirty="0">
                <a:highlight>
                  <a:srgbClr val="FFFF00"/>
                </a:highlight>
              </a:rPr>
              <a:t>You</a:t>
            </a:r>
            <a:r>
              <a:rPr lang="en-US" sz="4800" dirty="0"/>
              <a:t> are ”The Wild Card”!</a:t>
            </a:r>
          </a:p>
        </p:txBody>
      </p:sp>
    </p:spTree>
    <p:extLst>
      <p:ext uri="{BB962C8B-B14F-4D97-AF65-F5344CB8AC3E}">
        <p14:creationId xmlns:p14="http://schemas.microsoft.com/office/powerpoint/2010/main" val="399114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6CD9-12AC-F74A-BEF9-2FF66E9F45B1}"/>
              </a:ext>
            </a:extLst>
          </p:cNvPr>
          <p:cNvSpPr>
            <a:spLocks noGrp="1"/>
          </p:cNvSpPr>
          <p:nvPr>
            <p:ph type="ctrTitle"/>
          </p:nvPr>
        </p:nvSpPr>
        <p:spPr/>
        <p:txBody>
          <a:bodyPr/>
          <a:lstStyle/>
          <a:p>
            <a:r>
              <a:rPr lang="en-US" dirty="0"/>
              <a:t>     Creativity</a:t>
            </a:r>
          </a:p>
        </p:txBody>
      </p:sp>
    </p:spTree>
    <p:extLst>
      <p:ext uri="{BB962C8B-B14F-4D97-AF65-F5344CB8AC3E}">
        <p14:creationId xmlns:p14="http://schemas.microsoft.com/office/powerpoint/2010/main" val="3342065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6015</TotalTime>
  <Words>1323</Words>
  <Application>Microsoft Macintosh PowerPoint</Application>
  <PresentationFormat>Widescreen</PresentationFormat>
  <Paragraphs>79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Apple Chancery</vt:lpstr>
      <vt:lpstr>Calibri</vt:lpstr>
      <vt:lpstr>Chalkboard</vt:lpstr>
      <vt:lpstr>Rockwell</vt:lpstr>
      <vt:lpstr>Rockwell Condensed</vt:lpstr>
      <vt:lpstr>Rockwell Extra Bold</vt:lpstr>
      <vt:lpstr>Wingdings</vt:lpstr>
      <vt:lpstr>Wood Type</vt:lpstr>
      <vt:lpstr>   The Wild Card Book Study</vt:lpstr>
      <vt:lpstr>PowerPoint Presentation</vt:lpstr>
      <vt:lpstr>PowerPoint Presentation</vt:lpstr>
      <vt:lpstr>What is your why?</vt:lpstr>
      <vt:lpstr>When you step into the classroom, your Why Becomes their why, so you should be clear about what you’re offering to them.  Our wHY is not about what our students think of us!</vt:lpstr>
      <vt:lpstr>PowerPoint Presentation</vt:lpstr>
      <vt:lpstr>PowerPoint Presentation</vt:lpstr>
      <vt:lpstr>The Wild Card is a metaphor for what YOU bring to the classroom, You are ”The Wild Card”!</vt:lpstr>
      <vt:lpstr>     Creativity</vt:lpstr>
      <vt:lpstr>PowerPoint Presentation</vt:lpstr>
      <vt:lpstr>Do your students want to be in your classroom, or do they merely have to be there?</vt:lpstr>
      <vt:lpstr>      Reflection</vt:lpstr>
      <vt:lpstr>PowerPoint Presentation</vt:lpstr>
      <vt:lpstr>PowerPoint Presentation</vt:lpstr>
      <vt:lpstr>Reflect on your goals</vt:lpstr>
      <vt:lpstr>Engagement</vt:lpstr>
      <vt:lpstr>Rule #1 Go for application instead of memorization.</vt:lpstr>
      <vt:lpstr>Rule #2 No student becomes invisible; everyone is accountable.  What is the problem with playing jeopardy to study for a test?  All means all!</vt:lpstr>
      <vt:lpstr>4 Essential ingredients of engagement</vt:lpstr>
      <vt:lpstr>Leave your students wondering what you’ll do next so they’ll be eager to show up again tomorrow.  Predictable will never be magical!</vt:lpstr>
      <vt:lpstr>authenticity</vt:lpstr>
      <vt:lpstr>What is your go to thing?   What is something that you enjoy that is outside of the school?</vt:lpstr>
      <vt:lpstr>grit</vt:lpstr>
      <vt:lpstr>An excuse is a defense mechanism. It’s a justification for giving up.  It’s a falsehood the Joker plants in your mind to make you believe you can’t do something.    The magic only happens when you shift into no-excuses mode and focus on the path in front of you – roadblocks and all.</vt:lpstr>
      <vt:lpstr>If you find yourself saying things like, “oh, those low test scores are just because of this group of kids I have this year,” it’s probably time to go back and really reflect on your teaching that year.  Were you giving 100 percent? Were your students giving 100 percent?</vt:lpstr>
      <vt:lpstr>You can’t go back and change your past, and in many cases, you can’t change your innate personality traits.  It is not about being perfect, but about how you deal with your imperfections.  It’s about how you handle those internal struggles and those external roadblocks.  </vt:lpstr>
      <vt:lpstr>Jealousy is a mask for fear  When you feel jealous of another teacher, ask yourself if it’s because you see that person doing something you’re not brave enough to attempt.  Remember that you have a different path, one that is authentic to you.  Then Summon up your grit and try something new!</vt:lpstr>
      <vt:lpstr>persistence</vt:lpstr>
      <vt:lpstr>If you ever start to feel comfortable, it’s a sign you’ve stopped growing!</vt:lpstr>
      <vt:lpstr>Lift up your colleagues!  It takes a village and the larger you can make your village, the more magic you can create!  </vt:lpstr>
      <vt:lpstr>As you start the new year remember:  Smile  act on your passion  show your enthusiasm consistently with your colleagues as well as your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Wild Card</dc:title>
  <dc:creator>Cindy Tesreau</dc:creator>
  <cp:lastModifiedBy>Miranda Manley</cp:lastModifiedBy>
  <cp:revision>45</cp:revision>
  <dcterms:created xsi:type="dcterms:W3CDTF">2018-07-12T13:35:01Z</dcterms:created>
  <dcterms:modified xsi:type="dcterms:W3CDTF">2020-04-09T01:38:19Z</dcterms:modified>
</cp:coreProperties>
</file>